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1" r:id="rId4"/>
    <p:sldId id="262" r:id="rId5"/>
    <p:sldId id="263" r:id="rId6"/>
    <p:sldId id="264" r:id="rId7"/>
    <p:sldId id="265" r:id="rId8"/>
    <p:sldId id="266" r:id="rId9"/>
    <p:sldId id="258" r:id="rId10"/>
    <p:sldId id="260" r:id="rId11"/>
    <p:sldId id="267"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132FADFE-3B8F-471C-ABF0-DBC7717ECBBC}" type="slidenum">
              <a:rPr lang="es-ES" smtClean="0"/>
              <a:t>‹Nº›</a:t>
            </a:fld>
            <a:endParaRPr lang="es-ES" dirty="0"/>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s-ES" smtClean="0"/>
              <a:t>Haga clic para modificar el estilo de título del patrón</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Date Placeholder 1"/>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p:txBody>
          <a:bodyPr/>
          <a:lstStyle/>
          <a:p>
            <a:endParaRPr lang="es-ES" dirty="0"/>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Vertical Title 1"/>
          <p:cNvSpPr>
            <a:spLocks noGrp="1"/>
          </p:cNvSpPr>
          <p:nvPr>
            <p:ph type="title" orient="vert"/>
          </p:nvPr>
        </p:nvSpPr>
        <p:spPr>
          <a:xfrm>
            <a:off x="7048577" y="395427"/>
            <a:ext cx="1485531" cy="578898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t>12/03/2014</a:t>
            </a:fld>
            <a:endParaRPr lang="es-E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E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t>‹Nº›</a:t>
            </a:fld>
            <a:endParaRPr lang="es-ES" dirty="0"/>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187624" y="5661248"/>
            <a:ext cx="6400800" cy="816496"/>
          </a:xfrm>
        </p:spPr>
        <p:txBody>
          <a:bodyPr>
            <a:normAutofit fontScale="25000" lnSpcReduction="20000"/>
          </a:bodyPr>
          <a:lstStyle/>
          <a:p>
            <a:endParaRPr lang="es-CO" dirty="0" smtClean="0"/>
          </a:p>
          <a:p>
            <a:endParaRPr lang="es-CO" dirty="0"/>
          </a:p>
          <a:p>
            <a:r>
              <a:rPr lang="es-CO" sz="19200" b="1" dirty="0" smtClean="0">
                <a:solidFill>
                  <a:srgbClr val="FF0000"/>
                </a:solidFill>
              </a:rPr>
              <a:t>TEXTO LUC.9:62</a:t>
            </a:r>
            <a:r>
              <a:rPr lang="es-CO" b="1" dirty="0" smtClean="0">
                <a:solidFill>
                  <a:srgbClr val="FF0000"/>
                </a:solidFill>
              </a:rPr>
              <a:t>.</a:t>
            </a:r>
            <a:endParaRPr lang="es-CO" b="1" dirty="0">
              <a:solidFill>
                <a:srgbClr val="FF0000"/>
              </a:solidFill>
            </a:endParaRPr>
          </a:p>
        </p:txBody>
      </p:sp>
      <p:sp>
        <p:nvSpPr>
          <p:cNvPr id="4" name="3 Terminador"/>
          <p:cNvSpPr/>
          <p:nvPr/>
        </p:nvSpPr>
        <p:spPr>
          <a:xfrm>
            <a:off x="755577" y="872716"/>
            <a:ext cx="7560840" cy="1224136"/>
          </a:xfrm>
          <a:prstGeom prst="flowChartTerminator">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a:latin typeface="Bauhaus 93" pitchFamily="82" charset="0"/>
              </a:rPr>
              <a:t>NO </a:t>
            </a:r>
            <a:r>
              <a:rPr lang="es-CO" sz="4800" dirty="0" smtClean="0">
                <a:latin typeface="Bauhaus 93" pitchFamily="82" charset="0"/>
              </a:rPr>
              <a:t>MIRES </a:t>
            </a:r>
            <a:r>
              <a:rPr lang="es-CO" sz="4800" dirty="0">
                <a:latin typeface="Bauhaus 93" pitchFamily="82" charset="0"/>
              </a:rPr>
              <a:t>HACIA ATRÁS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9" y="2420888"/>
            <a:ext cx="4104456"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14283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000" b="1" i="1" dirty="0" smtClean="0">
                <a:solidFill>
                  <a:srgbClr val="FF0000"/>
                </a:solidFill>
              </a:rPr>
              <a:t>El desafió de Jesús</a:t>
            </a:r>
            <a:endParaRPr lang="es-CO" sz="4000" b="1" i="1" dirty="0">
              <a:solidFill>
                <a:srgbClr val="FF00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72816"/>
            <a:ext cx="8424936" cy="4680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572280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1000" fill="hold"/>
                                        <p:tgtEl>
                                          <p:spTgt spid="1027"/>
                                        </p:tgtEl>
                                        <p:attrNameLst>
                                          <p:attrName>ppt_w</p:attrName>
                                        </p:attrNameLst>
                                      </p:cBhvr>
                                      <p:tavLst>
                                        <p:tav tm="0">
                                          <p:val>
                                            <p:fltVal val="0"/>
                                          </p:val>
                                        </p:tav>
                                        <p:tav tm="100000">
                                          <p:val>
                                            <p:strVal val="#ppt_w"/>
                                          </p:val>
                                        </p:tav>
                                      </p:tavLst>
                                    </p:anim>
                                    <p:anim calcmode="lin" valueType="num">
                                      <p:cBhvr>
                                        <p:cTn id="8" dur="1000" fill="hold"/>
                                        <p:tgtEl>
                                          <p:spTgt spid="1027"/>
                                        </p:tgtEl>
                                        <p:attrNameLst>
                                          <p:attrName>ppt_h</p:attrName>
                                        </p:attrNameLst>
                                      </p:cBhvr>
                                      <p:tavLst>
                                        <p:tav tm="0">
                                          <p:val>
                                            <p:fltVal val="0"/>
                                          </p:val>
                                        </p:tav>
                                        <p:tav tm="100000">
                                          <p:val>
                                            <p:strVal val="#ppt_h"/>
                                          </p:val>
                                        </p:tav>
                                      </p:tavLst>
                                    </p:anim>
                                    <p:anim calcmode="lin" valueType="num">
                                      <p:cBhvr>
                                        <p:cTn id="9" dur="1000" fill="hold"/>
                                        <p:tgtEl>
                                          <p:spTgt spid="1027"/>
                                        </p:tgtEl>
                                        <p:attrNameLst>
                                          <p:attrName>style.rotation</p:attrName>
                                        </p:attrNameLst>
                                      </p:cBhvr>
                                      <p:tavLst>
                                        <p:tav tm="0">
                                          <p:val>
                                            <p:fltVal val="90"/>
                                          </p:val>
                                        </p:tav>
                                        <p:tav tm="100000">
                                          <p:val>
                                            <p:fltVal val="0"/>
                                          </p:val>
                                        </p:tav>
                                      </p:tavLst>
                                    </p:anim>
                                    <p:animEffect transition="in" filter="fade">
                                      <p:cBhvr>
                                        <p:cTn id="10"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a:bodyPr>
          <a:lstStyle/>
          <a:p>
            <a:r>
              <a:rPr lang="es-CO" sz="2800" b="1" i="1" dirty="0" smtClean="0">
                <a:solidFill>
                  <a:srgbClr val="FF0000"/>
                </a:solidFill>
              </a:rPr>
              <a:t>¿Qué significa mirar hacia atrás?</a:t>
            </a:r>
            <a:endParaRPr lang="es-CO" sz="2800" b="1" i="1" dirty="0">
              <a:solidFill>
                <a:srgbClr val="FF0000"/>
              </a:solidFill>
            </a:endParaRPr>
          </a:p>
        </p:txBody>
      </p:sp>
      <p:sp>
        <p:nvSpPr>
          <p:cNvPr id="3" name="2 Marcador de contenido"/>
          <p:cNvSpPr>
            <a:spLocks noGrp="1"/>
          </p:cNvSpPr>
          <p:nvPr>
            <p:ph idx="1"/>
          </p:nvPr>
        </p:nvSpPr>
        <p:spPr>
          <a:xfrm>
            <a:off x="457200" y="1752600"/>
            <a:ext cx="8229600" cy="1388368"/>
          </a:xfrm>
        </p:spPr>
        <p:txBody>
          <a:bodyPr>
            <a:normAutofit/>
          </a:bodyPr>
          <a:lstStyle/>
          <a:p>
            <a:pPr marL="114300" indent="0">
              <a:buNone/>
            </a:pPr>
            <a:r>
              <a:rPr lang="es-CO" dirty="0" smtClean="0"/>
              <a:t>“</a:t>
            </a:r>
            <a:r>
              <a:rPr lang="es-CO" dirty="0"/>
              <a:t>Mirar hacia atrás” no significa que sólo estamos haciendo una evaluación de los progresos que hemos hecho desde que decidimos dejar el mundo. </a:t>
            </a:r>
            <a:endParaRPr lang="es-CO" dirty="0" smtClean="0"/>
          </a:p>
        </p:txBody>
      </p:sp>
      <p:sp>
        <p:nvSpPr>
          <p:cNvPr id="5" name="4 Rectángulo"/>
          <p:cNvSpPr/>
          <p:nvPr/>
        </p:nvSpPr>
        <p:spPr>
          <a:xfrm>
            <a:off x="251521" y="3645024"/>
            <a:ext cx="6264696" cy="2862322"/>
          </a:xfrm>
          <a:prstGeom prst="rect">
            <a:avLst/>
          </a:prstGeom>
        </p:spPr>
        <p:txBody>
          <a:bodyPr wrap="square">
            <a:spAutoFit/>
          </a:bodyPr>
          <a:lstStyle/>
          <a:p>
            <a:pPr algn="ctr"/>
            <a:r>
              <a:rPr lang="es-CO" sz="2000" b="1" dirty="0">
                <a:solidFill>
                  <a:srgbClr val="FF0000"/>
                </a:solidFill>
              </a:rPr>
              <a:t>«Mirar hacia atrás», es como la mujer de Lot que cuando miró hacia atrás, se convirtió en una estatua de sal. Probablemente ella cambió de idea. Dudando de la sabiduría de Dios y su protección, colocó una prioridad más alta en lo que estaba dejando atrás, que eran todas sus posesiones terrenales. Con su acción, indicó su pesar por haber dejado Sodoma y por esto pago con su vida.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8" y="3671391"/>
            <a:ext cx="2376262"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275845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2050"/>
                                        </p:tgtEl>
                                        <p:attrNameLst>
                                          <p:attrName>style.visibility</p:attrName>
                                        </p:attrNameLst>
                                      </p:cBhvr>
                                      <p:to>
                                        <p:strVal val="visible"/>
                                      </p:to>
                                    </p:set>
                                    <p:animEffect transition="in" filter="wipe(down)">
                                      <p:cBhvr>
                                        <p:cTn id="28" dur="580">
                                          <p:stCondLst>
                                            <p:cond delay="0"/>
                                          </p:stCondLst>
                                        </p:cTn>
                                        <p:tgtEl>
                                          <p:spTgt spid="2050"/>
                                        </p:tgtEl>
                                      </p:cBhvr>
                                    </p:animEffect>
                                    <p:anim calcmode="lin" valueType="num">
                                      <p:cBhvr>
                                        <p:cTn id="29"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4" dur="26">
                                          <p:stCondLst>
                                            <p:cond delay="650"/>
                                          </p:stCondLst>
                                        </p:cTn>
                                        <p:tgtEl>
                                          <p:spTgt spid="2050"/>
                                        </p:tgtEl>
                                      </p:cBhvr>
                                      <p:to x="100000" y="60000"/>
                                    </p:animScale>
                                    <p:animScale>
                                      <p:cBhvr>
                                        <p:cTn id="35" dur="166" decel="50000">
                                          <p:stCondLst>
                                            <p:cond delay="676"/>
                                          </p:stCondLst>
                                        </p:cTn>
                                        <p:tgtEl>
                                          <p:spTgt spid="2050"/>
                                        </p:tgtEl>
                                      </p:cBhvr>
                                      <p:to x="100000" y="100000"/>
                                    </p:animScale>
                                    <p:animScale>
                                      <p:cBhvr>
                                        <p:cTn id="36" dur="26">
                                          <p:stCondLst>
                                            <p:cond delay="1312"/>
                                          </p:stCondLst>
                                        </p:cTn>
                                        <p:tgtEl>
                                          <p:spTgt spid="2050"/>
                                        </p:tgtEl>
                                      </p:cBhvr>
                                      <p:to x="100000" y="80000"/>
                                    </p:animScale>
                                    <p:animScale>
                                      <p:cBhvr>
                                        <p:cTn id="37" dur="166" decel="50000">
                                          <p:stCondLst>
                                            <p:cond delay="1338"/>
                                          </p:stCondLst>
                                        </p:cTn>
                                        <p:tgtEl>
                                          <p:spTgt spid="2050"/>
                                        </p:tgtEl>
                                      </p:cBhvr>
                                      <p:to x="100000" y="100000"/>
                                    </p:animScale>
                                    <p:animScale>
                                      <p:cBhvr>
                                        <p:cTn id="38" dur="26">
                                          <p:stCondLst>
                                            <p:cond delay="1642"/>
                                          </p:stCondLst>
                                        </p:cTn>
                                        <p:tgtEl>
                                          <p:spTgt spid="2050"/>
                                        </p:tgtEl>
                                      </p:cBhvr>
                                      <p:to x="100000" y="90000"/>
                                    </p:animScale>
                                    <p:animScale>
                                      <p:cBhvr>
                                        <p:cTn id="39" dur="166" decel="50000">
                                          <p:stCondLst>
                                            <p:cond delay="1668"/>
                                          </p:stCondLst>
                                        </p:cTn>
                                        <p:tgtEl>
                                          <p:spTgt spid="2050"/>
                                        </p:tgtEl>
                                      </p:cBhvr>
                                      <p:to x="100000" y="100000"/>
                                    </p:animScale>
                                    <p:animScale>
                                      <p:cBhvr>
                                        <p:cTn id="40" dur="26">
                                          <p:stCondLst>
                                            <p:cond delay="1808"/>
                                          </p:stCondLst>
                                        </p:cTn>
                                        <p:tgtEl>
                                          <p:spTgt spid="2050"/>
                                        </p:tgtEl>
                                      </p:cBhvr>
                                      <p:to x="100000" y="95000"/>
                                    </p:animScale>
                                    <p:animScale>
                                      <p:cBhvr>
                                        <p:cTn id="41"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b="1" dirty="0"/>
              <a:t>Al igual que la esposa de Lot, cuando miramos hacia atrás, estamos mirando el mundo, pero para tener éxito en el camino de Dios se requiere mantener nuestros ojos en Jesús y con convicción</a:t>
            </a:r>
            <a:r>
              <a:rPr lang="es-CO" sz="2000" dirty="0"/>
              <a:t>. </a:t>
            </a:r>
          </a:p>
        </p:txBody>
      </p:sp>
      <p:sp>
        <p:nvSpPr>
          <p:cNvPr id="3" name="2 Marcador de contenido"/>
          <p:cNvSpPr>
            <a:spLocks noGrp="1"/>
          </p:cNvSpPr>
          <p:nvPr>
            <p:ph idx="1"/>
          </p:nvPr>
        </p:nvSpPr>
        <p:spPr>
          <a:xfrm>
            <a:off x="3203848" y="1772816"/>
            <a:ext cx="2664296" cy="4680520"/>
          </a:xfrm>
        </p:spPr>
        <p:txBody>
          <a:bodyPr>
            <a:normAutofit fontScale="77500" lnSpcReduction="20000"/>
          </a:bodyPr>
          <a:lstStyle/>
          <a:p>
            <a:pPr marL="114300" indent="0" algn="ctr">
              <a:buNone/>
            </a:pPr>
            <a:r>
              <a:rPr lang="es-CO" sz="2800" dirty="0" smtClean="0"/>
              <a:t>Abraham </a:t>
            </a:r>
            <a:r>
              <a:rPr lang="es-CO" sz="2800" dirty="0"/>
              <a:t>fue un maravilloso ejemplo, dejó su patria sin nunca mirar hacia atrás “</a:t>
            </a:r>
            <a:r>
              <a:rPr lang="es-CO" sz="3600" b="1" dirty="0">
                <a:latin typeface="Agency FB" pitchFamily="34" charset="0"/>
              </a:rPr>
              <a:t>porque esperaba la ciudad que tiene fundamentos, cuyo arquitecto y constructor es </a:t>
            </a:r>
            <a:r>
              <a:rPr lang="es-CO" sz="3600" b="1" dirty="0" smtClean="0">
                <a:latin typeface="Agency FB" pitchFamily="34" charset="0"/>
              </a:rPr>
              <a:t>Dios</a:t>
            </a:r>
            <a:r>
              <a:rPr lang="es-CO" sz="2800" dirty="0" smtClean="0"/>
              <a:t>” </a:t>
            </a:r>
            <a:r>
              <a:rPr lang="es-CO" sz="2800" dirty="0" smtClean="0">
                <a:solidFill>
                  <a:srgbClr val="FF0000"/>
                </a:solidFill>
              </a:rPr>
              <a:t>Hebreos </a:t>
            </a:r>
            <a:r>
              <a:rPr lang="es-CO" sz="2800" dirty="0">
                <a:solidFill>
                  <a:srgbClr val="FF0000"/>
                </a:solidFill>
              </a:rPr>
              <a:t>11:10.</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060848"/>
            <a:ext cx="3024336" cy="4139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060848"/>
            <a:ext cx="2952328" cy="4139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90515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75"/>
                                        </p:tgtEl>
                                        <p:attrNameLst>
                                          <p:attrName>style.visibility</p:attrName>
                                        </p:attrNameLst>
                                      </p:cBhvr>
                                      <p:to>
                                        <p:strVal val="visible"/>
                                      </p:to>
                                    </p:set>
                                    <p:animEffect transition="in" filter="fade">
                                      <p:cBhvr>
                                        <p:cTn id="17" dur="1000"/>
                                        <p:tgtEl>
                                          <p:spTgt spid="3075"/>
                                        </p:tgtEl>
                                      </p:cBhvr>
                                    </p:animEffect>
                                    <p:anim calcmode="lin" valueType="num">
                                      <p:cBhvr>
                                        <p:cTn id="18" dur="1000" fill="hold"/>
                                        <p:tgtEl>
                                          <p:spTgt spid="3075"/>
                                        </p:tgtEl>
                                        <p:attrNameLst>
                                          <p:attrName>ppt_x</p:attrName>
                                        </p:attrNameLst>
                                      </p:cBhvr>
                                      <p:tavLst>
                                        <p:tav tm="0">
                                          <p:val>
                                            <p:strVal val="#ppt_x"/>
                                          </p:val>
                                        </p:tav>
                                        <p:tav tm="100000">
                                          <p:val>
                                            <p:strVal val="#ppt_x"/>
                                          </p:val>
                                        </p:tav>
                                      </p:tavLst>
                                    </p:anim>
                                    <p:anim calcmode="lin" valueType="num">
                                      <p:cBhvr>
                                        <p:cTn id="19"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b="1" dirty="0"/>
              <a:t>Como cristianos no podemos ir en dirección del Reino con nuestra atención desviada hacia otra parte. Debemos estar preparados para poner a Dios primero en todo.</a:t>
            </a:r>
          </a:p>
        </p:txBody>
      </p:sp>
      <p:sp>
        <p:nvSpPr>
          <p:cNvPr id="3" name="2 Marcador de contenido"/>
          <p:cNvSpPr>
            <a:spLocks noGrp="1"/>
          </p:cNvSpPr>
          <p:nvPr>
            <p:ph idx="1"/>
          </p:nvPr>
        </p:nvSpPr>
        <p:spPr>
          <a:xfrm>
            <a:off x="395536" y="2060848"/>
            <a:ext cx="5122912" cy="4373563"/>
          </a:xfrm>
        </p:spPr>
        <p:txBody>
          <a:bodyPr/>
          <a:lstStyle/>
          <a:p>
            <a:pPr marL="114300" indent="0" algn="ctr">
              <a:buNone/>
            </a:pPr>
            <a:r>
              <a:rPr lang="es-CO" sz="3200" b="1" dirty="0" smtClean="0">
                <a:solidFill>
                  <a:srgbClr val="0070C0"/>
                </a:solidFill>
              </a:rPr>
              <a:t>Cuando </a:t>
            </a:r>
            <a:r>
              <a:rPr lang="es-CO" sz="3200" b="1" dirty="0">
                <a:solidFill>
                  <a:srgbClr val="0070C0"/>
                </a:solidFill>
              </a:rPr>
              <a:t>los atletas corren en el estadio, no miran hacia atrás por miedo a perder el enfoque y una caída, sino que también pondrán en peligro a los otros atletas.</a:t>
            </a:r>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348880"/>
            <a:ext cx="3240360" cy="33569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61674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Effect transition="in" filter="wipe(down)">
                                      <p:cBhvr>
                                        <p:cTn id="23" dur="580">
                                          <p:stCondLst>
                                            <p:cond delay="0"/>
                                          </p:stCondLst>
                                        </p:cTn>
                                        <p:tgtEl>
                                          <p:spTgt spid="4098"/>
                                        </p:tgtEl>
                                      </p:cBhvr>
                                    </p:animEffect>
                                    <p:anim calcmode="lin" valueType="num">
                                      <p:cBhvr>
                                        <p:cTn id="24"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9" dur="26">
                                          <p:stCondLst>
                                            <p:cond delay="650"/>
                                          </p:stCondLst>
                                        </p:cTn>
                                        <p:tgtEl>
                                          <p:spTgt spid="4098"/>
                                        </p:tgtEl>
                                      </p:cBhvr>
                                      <p:to x="100000" y="60000"/>
                                    </p:animScale>
                                    <p:animScale>
                                      <p:cBhvr>
                                        <p:cTn id="30" dur="166" decel="50000">
                                          <p:stCondLst>
                                            <p:cond delay="676"/>
                                          </p:stCondLst>
                                        </p:cTn>
                                        <p:tgtEl>
                                          <p:spTgt spid="4098"/>
                                        </p:tgtEl>
                                      </p:cBhvr>
                                      <p:to x="100000" y="100000"/>
                                    </p:animScale>
                                    <p:animScale>
                                      <p:cBhvr>
                                        <p:cTn id="31" dur="26">
                                          <p:stCondLst>
                                            <p:cond delay="1312"/>
                                          </p:stCondLst>
                                        </p:cTn>
                                        <p:tgtEl>
                                          <p:spTgt spid="4098"/>
                                        </p:tgtEl>
                                      </p:cBhvr>
                                      <p:to x="100000" y="80000"/>
                                    </p:animScale>
                                    <p:animScale>
                                      <p:cBhvr>
                                        <p:cTn id="32" dur="166" decel="50000">
                                          <p:stCondLst>
                                            <p:cond delay="1338"/>
                                          </p:stCondLst>
                                        </p:cTn>
                                        <p:tgtEl>
                                          <p:spTgt spid="4098"/>
                                        </p:tgtEl>
                                      </p:cBhvr>
                                      <p:to x="100000" y="100000"/>
                                    </p:animScale>
                                    <p:animScale>
                                      <p:cBhvr>
                                        <p:cTn id="33" dur="26">
                                          <p:stCondLst>
                                            <p:cond delay="1642"/>
                                          </p:stCondLst>
                                        </p:cTn>
                                        <p:tgtEl>
                                          <p:spTgt spid="4098"/>
                                        </p:tgtEl>
                                      </p:cBhvr>
                                      <p:to x="100000" y="90000"/>
                                    </p:animScale>
                                    <p:animScale>
                                      <p:cBhvr>
                                        <p:cTn id="34" dur="166" decel="50000">
                                          <p:stCondLst>
                                            <p:cond delay="1668"/>
                                          </p:stCondLst>
                                        </p:cTn>
                                        <p:tgtEl>
                                          <p:spTgt spid="4098"/>
                                        </p:tgtEl>
                                      </p:cBhvr>
                                      <p:to x="100000" y="100000"/>
                                    </p:animScale>
                                    <p:animScale>
                                      <p:cBhvr>
                                        <p:cTn id="35" dur="26">
                                          <p:stCondLst>
                                            <p:cond delay="1808"/>
                                          </p:stCondLst>
                                        </p:cTn>
                                        <p:tgtEl>
                                          <p:spTgt spid="4098"/>
                                        </p:tgtEl>
                                      </p:cBhvr>
                                      <p:to x="100000" y="95000"/>
                                    </p:animScale>
                                    <p:animScale>
                                      <p:cBhvr>
                                        <p:cTn id="36" dur="166" decel="50000">
                                          <p:stCondLst>
                                            <p:cond delay="1834"/>
                                          </p:stCondLst>
                                        </p:cTn>
                                        <p:tgtEl>
                                          <p:spTgt spid="40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a:t>En cuanto a Pedro vemos otro ejemplo.</a:t>
            </a:r>
          </a:p>
        </p:txBody>
      </p:sp>
      <p:sp>
        <p:nvSpPr>
          <p:cNvPr id="3" name="2 Marcador de contenido"/>
          <p:cNvSpPr>
            <a:spLocks noGrp="1"/>
          </p:cNvSpPr>
          <p:nvPr>
            <p:ph idx="1"/>
          </p:nvPr>
        </p:nvSpPr>
        <p:spPr>
          <a:xfrm>
            <a:off x="3923928" y="2060848"/>
            <a:ext cx="4978896" cy="4373563"/>
          </a:xfrm>
        </p:spPr>
        <p:txBody>
          <a:bodyPr/>
          <a:lstStyle/>
          <a:p>
            <a:pPr marL="114300" indent="0" algn="ctr">
              <a:buNone/>
            </a:pPr>
            <a:r>
              <a:rPr lang="es-CO" sz="2800" b="1" dirty="0" smtClean="0">
                <a:solidFill>
                  <a:srgbClr val="7030A0"/>
                </a:solidFill>
              </a:rPr>
              <a:t>Cuando </a:t>
            </a:r>
            <a:r>
              <a:rPr lang="es-CO" sz="2800" b="1" dirty="0">
                <a:solidFill>
                  <a:srgbClr val="7030A0"/>
                </a:solidFill>
              </a:rPr>
              <a:t>camino en el mar hacia Jesús estaba bien mientras que él mantenía los ojos en Él, pero en el momento que comenzó a concentrarse en las circunstancias externas, como la tormenta y las olas y todo a su alrededor, empezó a hundirse.</a:t>
            </a:r>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204864"/>
            <a:ext cx="3168352" cy="39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07620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5122"/>
                                        </p:tgtEl>
                                        <p:attrNameLst>
                                          <p:attrName>style.visibility</p:attrName>
                                        </p:attrNameLst>
                                      </p:cBhvr>
                                      <p:to>
                                        <p:strVal val="visible"/>
                                      </p:to>
                                    </p:set>
                                    <p:animEffect transition="in" filter="wipe(down)">
                                      <p:cBhvr>
                                        <p:cTn id="23" dur="580">
                                          <p:stCondLst>
                                            <p:cond delay="0"/>
                                          </p:stCondLst>
                                        </p:cTn>
                                        <p:tgtEl>
                                          <p:spTgt spid="5122"/>
                                        </p:tgtEl>
                                      </p:cBhvr>
                                    </p:animEffect>
                                    <p:anim calcmode="lin" valueType="num">
                                      <p:cBhvr>
                                        <p:cTn id="24"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29" dur="26">
                                          <p:stCondLst>
                                            <p:cond delay="650"/>
                                          </p:stCondLst>
                                        </p:cTn>
                                        <p:tgtEl>
                                          <p:spTgt spid="5122"/>
                                        </p:tgtEl>
                                      </p:cBhvr>
                                      <p:to x="100000" y="60000"/>
                                    </p:animScale>
                                    <p:animScale>
                                      <p:cBhvr>
                                        <p:cTn id="30" dur="166" decel="50000">
                                          <p:stCondLst>
                                            <p:cond delay="676"/>
                                          </p:stCondLst>
                                        </p:cTn>
                                        <p:tgtEl>
                                          <p:spTgt spid="5122"/>
                                        </p:tgtEl>
                                      </p:cBhvr>
                                      <p:to x="100000" y="100000"/>
                                    </p:animScale>
                                    <p:animScale>
                                      <p:cBhvr>
                                        <p:cTn id="31" dur="26">
                                          <p:stCondLst>
                                            <p:cond delay="1312"/>
                                          </p:stCondLst>
                                        </p:cTn>
                                        <p:tgtEl>
                                          <p:spTgt spid="5122"/>
                                        </p:tgtEl>
                                      </p:cBhvr>
                                      <p:to x="100000" y="80000"/>
                                    </p:animScale>
                                    <p:animScale>
                                      <p:cBhvr>
                                        <p:cTn id="32" dur="166" decel="50000">
                                          <p:stCondLst>
                                            <p:cond delay="1338"/>
                                          </p:stCondLst>
                                        </p:cTn>
                                        <p:tgtEl>
                                          <p:spTgt spid="5122"/>
                                        </p:tgtEl>
                                      </p:cBhvr>
                                      <p:to x="100000" y="100000"/>
                                    </p:animScale>
                                    <p:animScale>
                                      <p:cBhvr>
                                        <p:cTn id="33" dur="26">
                                          <p:stCondLst>
                                            <p:cond delay="1642"/>
                                          </p:stCondLst>
                                        </p:cTn>
                                        <p:tgtEl>
                                          <p:spTgt spid="5122"/>
                                        </p:tgtEl>
                                      </p:cBhvr>
                                      <p:to x="100000" y="90000"/>
                                    </p:animScale>
                                    <p:animScale>
                                      <p:cBhvr>
                                        <p:cTn id="34" dur="166" decel="50000">
                                          <p:stCondLst>
                                            <p:cond delay="1668"/>
                                          </p:stCondLst>
                                        </p:cTn>
                                        <p:tgtEl>
                                          <p:spTgt spid="5122"/>
                                        </p:tgtEl>
                                      </p:cBhvr>
                                      <p:to x="100000" y="100000"/>
                                    </p:animScale>
                                    <p:animScale>
                                      <p:cBhvr>
                                        <p:cTn id="35" dur="26">
                                          <p:stCondLst>
                                            <p:cond delay="1808"/>
                                          </p:stCondLst>
                                        </p:cTn>
                                        <p:tgtEl>
                                          <p:spTgt spid="5122"/>
                                        </p:tgtEl>
                                      </p:cBhvr>
                                      <p:to x="100000" y="95000"/>
                                    </p:animScale>
                                    <p:animScale>
                                      <p:cBhvr>
                                        <p:cTn id="36"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1800" b="1" dirty="0"/>
              <a:t>En nuestro caminar cristiano, debemos mantener nuestros ojos fijos en Jesús. Debemos darnos cuenta de que el Señor está en control de nuestra vida. Debemos recordar que el pasado está muerto y enterrado.</a:t>
            </a:r>
          </a:p>
        </p:txBody>
      </p:sp>
      <p:sp>
        <p:nvSpPr>
          <p:cNvPr id="3" name="2 Marcador de contenido"/>
          <p:cNvSpPr>
            <a:spLocks noGrp="1"/>
          </p:cNvSpPr>
          <p:nvPr>
            <p:ph idx="1"/>
          </p:nvPr>
        </p:nvSpPr>
        <p:spPr>
          <a:xfrm>
            <a:off x="457200" y="1752601"/>
            <a:ext cx="5410944" cy="1964432"/>
          </a:xfrm>
        </p:spPr>
        <p:txBody>
          <a:bodyPr/>
          <a:lstStyle/>
          <a:p>
            <a:pPr marL="114300" indent="0">
              <a:buNone/>
            </a:pPr>
            <a:r>
              <a:rPr lang="es-CO" dirty="0" smtClean="0"/>
              <a:t>Ni </a:t>
            </a:r>
            <a:r>
              <a:rPr lang="es-CO" dirty="0"/>
              <a:t>usted ni yo podemos cambiar nada o bien devolverlo a la actualidad. Tampoco se puede hacer nada sobre el futuro porque está en las manos de Dios. </a:t>
            </a:r>
            <a:endParaRPr lang="es-CO" dirty="0" smtClean="0"/>
          </a:p>
        </p:txBody>
      </p:sp>
      <p:sp>
        <p:nvSpPr>
          <p:cNvPr id="4" name="3 Rectángulo"/>
          <p:cNvSpPr/>
          <p:nvPr/>
        </p:nvSpPr>
        <p:spPr>
          <a:xfrm>
            <a:off x="1259632" y="4223288"/>
            <a:ext cx="6552728" cy="2246769"/>
          </a:xfrm>
          <a:prstGeom prst="rect">
            <a:avLst/>
          </a:prstGeom>
        </p:spPr>
        <p:txBody>
          <a:bodyPr wrap="square">
            <a:spAutoFit/>
          </a:bodyPr>
          <a:lstStyle/>
          <a:p>
            <a:pPr algn="ctr"/>
            <a:r>
              <a:rPr lang="es-CO" sz="2800" b="1" dirty="0">
                <a:solidFill>
                  <a:srgbClr val="FF0000"/>
                </a:solidFill>
              </a:rPr>
              <a:t>Todo lo que podemos hacer es en la actualidad. Debemos hacer frente a nuestra realidad en este momento, sin mirar hacia atrás por encima del hombro</a:t>
            </a:r>
            <a:r>
              <a:rPr lang="es-CO" dirty="0"/>
              <a:t>.</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772816"/>
            <a:ext cx="3063974" cy="218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73117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6146"/>
                                        </p:tgtEl>
                                        <p:attrNameLst>
                                          <p:attrName>style.visibility</p:attrName>
                                        </p:attrNameLst>
                                      </p:cBhvr>
                                      <p:to>
                                        <p:strVal val="visible"/>
                                      </p:to>
                                    </p:set>
                                    <p:animEffect transition="in" filter="wipe(down)">
                                      <p:cBhvr>
                                        <p:cTn id="39" dur="580">
                                          <p:stCondLst>
                                            <p:cond delay="0"/>
                                          </p:stCondLst>
                                        </p:cTn>
                                        <p:tgtEl>
                                          <p:spTgt spid="6146"/>
                                        </p:tgtEl>
                                      </p:cBhvr>
                                    </p:animEffect>
                                    <p:anim calcmode="lin" valueType="num">
                                      <p:cBhvr>
                                        <p:cTn id="40"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45" dur="26">
                                          <p:stCondLst>
                                            <p:cond delay="650"/>
                                          </p:stCondLst>
                                        </p:cTn>
                                        <p:tgtEl>
                                          <p:spTgt spid="6146"/>
                                        </p:tgtEl>
                                      </p:cBhvr>
                                      <p:to x="100000" y="60000"/>
                                    </p:animScale>
                                    <p:animScale>
                                      <p:cBhvr>
                                        <p:cTn id="46" dur="166" decel="50000">
                                          <p:stCondLst>
                                            <p:cond delay="676"/>
                                          </p:stCondLst>
                                        </p:cTn>
                                        <p:tgtEl>
                                          <p:spTgt spid="6146"/>
                                        </p:tgtEl>
                                      </p:cBhvr>
                                      <p:to x="100000" y="100000"/>
                                    </p:animScale>
                                    <p:animScale>
                                      <p:cBhvr>
                                        <p:cTn id="47" dur="26">
                                          <p:stCondLst>
                                            <p:cond delay="1312"/>
                                          </p:stCondLst>
                                        </p:cTn>
                                        <p:tgtEl>
                                          <p:spTgt spid="6146"/>
                                        </p:tgtEl>
                                      </p:cBhvr>
                                      <p:to x="100000" y="80000"/>
                                    </p:animScale>
                                    <p:animScale>
                                      <p:cBhvr>
                                        <p:cTn id="48" dur="166" decel="50000">
                                          <p:stCondLst>
                                            <p:cond delay="1338"/>
                                          </p:stCondLst>
                                        </p:cTn>
                                        <p:tgtEl>
                                          <p:spTgt spid="6146"/>
                                        </p:tgtEl>
                                      </p:cBhvr>
                                      <p:to x="100000" y="100000"/>
                                    </p:animScale>
                                    <p:animScale>
                                      <p:cBhvr>
                                        <p:cTn id="49" dur="26">
                                          <p:stCondLst>
                                            <p:cond delay="1642"/>
                                          </p:stCondLst>
                                        </p:cTn>
                                        <p:tgtEl>
                                          <p:spTgt spid="6146"/>
                                        </p:tgtEl>
                                      </p:cBhvr>
                                      <p:to x="100000" y="90000"/>
                                    </p:animScale>
                                    <p:animScale>
                                      <p:cBhvr>
                                        <p:cTn id="50" dur="166" decel="50000">
                                          <p:stCondLst>
                                            <p:cond delay="1668"/>
                                          </p:stCondLst>
                                        </p:cTn>
                                        <p:tgtEl>
                                          <p:spTgt spid="6146"/>
                                        </p:tgtEl>
                                      </p:cBhvr>
                                      <p:to x="100000" y="100000"/>
                                    </p:animScale>
                                    <p:animScale>
                                      <p:cBhvr>
                                        <p:cTn id="51" dur="26">
                                          <p:stCondLst>
                                            <p:cond delay="1808"/>
                                          </p:stCondLst>
                                        </p:cTn>
                                        <p:tgtEl>
                                          <p:spTgt spid="6146"/>
                                        </p:tgtEl>
                                      </p:cBhvr>
                                      <p:to x="100000" y="95000"/>
                                    </p:animScale>
                                    <p:animScale>
                                      <p:cBhvr>
                                        <p:cTn id="52" dur="166" decel="50000">
                                          <p:stCondLst>
                                            <p:cond delay="1834"/>
                                          </p:stCondLst>
                                        </p:cTn>
                                        <p:tgtEl>
                                          <p:spTgt spid="614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b="1" dirty="0"/>
              <a:t>Tenemos que pedirle a Dios que es lo que Él quiere que hagamos hoy, y dejar atrás el pasado. </a:t>
            </a:r>
          </a:p>
        </p:txBody>
      </p:sp>
      <p:sp>
        <p:nvSpPr>
          <p:cNvPr id="3" name="2 Marcador de contenido"/>
          <p:cNvSpPr>
            <a:spLocks noGrp="1"/>
          </p:cNvSpPr>
          <p:nvPr>
            <p:ph idx="1"/>
          </p:nvPr>
        </p:nvSpPr>
        <p:spPr>
          <a:xfrm>
            <a:off x="457200" y="1752601"/>
            <a:ext cx="6347048" cy="2540496"/>
          </a:xfrm>
        </p:spPr>
        <p:txBody>
          <a:bodyPr>
            <a:normAutofit fontScale="92500" lnSpcReduction="10000"/>
          </a:bodyPr>
          <a:lstStyle/>
          <a:p>
            <a:pPr marL="114300" indent="0">
              <a:buNone/>
            </a:pPr>
            <a:r>
              <a:rPr lang="es-CO" dirty="0" smtClean="0"/>
              <a:t>Debemos mirar </a:t>
            </a:r>
            <a:r>
              <a:rPr lang="es-CO" dirty="0"/>
              <a:t>hacia el futuro y memorizar </a:t>
            </a:r>
            <a:r>
              <a:rPr lang="es-CO" b="1" dirty="0">
                <a:solidFill>
                  <a:srgbClr val="FF0000"/>
                </a:solidFill>
              </a:rPr>
              <a:t>Gálatas </a:t>
            </a:r>
            <a:r>
              <a:rPr lang="es-CO" b="1" dirty="0" smtClean="0">
                <a:solidFill>
                  <a:srgbClr val="FF0000"/>
                </a:solidFill>
              </a:rPr>
              <a:t>2:20</a:t>
            </a:r>
            <a:r>
              <a:rPr lang="es-CO" dirty="0" smtClean="0"/>
              <a:t>. “</a:t>
            </a:r>
            <a:r>
              <a:rPr lang="es-CO" sz="3200" b="1" dirty="0" smtClean="0">
                <a:latin typeface="Agency FB" pitchFamily="34" charset="0"/>
              </a:rPr>
              <a:t>Con </a:t>
            </a:r>
            <a:r>
              <a:rPr lang="es-CO" sz="3200" b="1" dirty="0">
                <a:latin typeface="Agency FB" pitchFamily="34" charset="0"/>
              </a:rPr>
              <a:t>Cristo estoy juntamente crucificado, y ya no vivo yo, mas vive Cristo en mí; y lo que ahora vivo en la carne, lo vivo en la fe del Hijo de Dios, el cual me amó y se entregó a sí mismo por mí</a:t>
            </a:r>
            <a:r>
              <a:rPr lang="es-CO" dirty="0"/>
              <a:t>.“ </a:t>
            </a:r>
            <a:endParaRPr lang="es-CO" dirty="0" smtClean="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772816"/>
            <a:ext cx="1905000" cy="2241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745225" y="4479012"/>
            <a:ext cx="6120680" cy="2215991"/>
          </a:xfrm>
          <a:prstGeom prst="rect">
            <a:avLst/>
          </a:prstGeom>
        </p:spPr>
        <p:txBody>
          <a:bodyPr wrap="square">
            <a:spAutoFit/>
          </a:bodyPr>
          <a:lstStyle/>
          <a:p>
            <a:r>
              <a:rPr lang="es-CO" sz="2000" dirty="0"/>
              <a:t>No tenemos que ver el camino por delante para dar el primer paso en la fe. Dios </a:t>
            </a:r>
            <a:r>
              <a:rPr lang="es-CO" sz="2000" dirty="0" smtClean="0"/>
              <a:t>te guiará </a:t>
            </a:r>
            <a:r>
              <a:rPr lang="es-CO" sz="2000" dirty="0"/>
              <a:t>en el camino. Dios ve todo el camino, Él es el único que tiene el mapa de nuestra vida si dejamos que Él sea nuestro guía</a:t>
            </a:r>
            <a:r>
              <a:rPr lang="es-CO" sz="2000" dirty="0" smtClean="0"/>
              <a:t>. Él te invita, síguele sin preguntar.</a:t>
            </a:r>
            <a:endParaRPr lang="es-CO" sz="2000" dirty="0"/>
          </a:p>
          <a:p>
            <a:endParaRPr lang="es-CO" dirty="0"/>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50" y="4479012"/>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19145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Effect transition="in" filter="randombar(horizontal)">
                                      <p:cBhvr>
                                        <p:cTn id="10" dur="500"/>
                                        <p:tgtEl>
                                          <p:spTgt spid="7170"/>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7171"/>
                                        </p:tgtEl>
                                        <p:attrNameLst>
                                          <p:attrName>style.visibility</p:attrName>
                                        </p:attrNameLst>
                                      </p:cBhvr>
                                      <p:to>
                                        <p:strVal val="visible"/>
                                      </p:to>
                                    </p:set>
                                    <p:animEffect transition="in" filter="wipe(down)">
                                      <p:cBhvr>
                                        <p:cTn id="31" dur="580">
                                          <p:stCondLst>
                                            <p:cond delay="0"/>
                                          </p:stCondLst>
                                        </p:cTn>
                                        <p:tgtEl>
                                          <p:spTgt spid="7171"/>
                                        </p:tgtEl>
                                      </p:cBhvr>
                                    </p:animEffect>
                                    <p:anim calcmode="lin" valueType="num">
                                      <p:cBhvr>
                                        <p:cTn id="32" dur="1822" tmFilter="0,0; 0.14,0.36; 0.43,0.73; 0.71,0.91; 1.0,1.0">
                                          <p:stCondLst>
                                            <p:cond delay="0"/>
                                          </p:stCondLst>
                                        </p:cTn>
                                        <p:tgtEl>
                                          <p:spTgt spid="7171"/>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7171"/>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7171"/>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7171"/>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7171"/>
                                        </p:tgtEl>
                                        <p:attrNameLst>
                                          <p:attrName>ppt_y</p:attrName>
                                        </p:attrNameLst>
                                      </p:cBhvr>
                                      <p:tavLst>
                                        <p:tav tm="0" fmla="#ppt_y-sin(pi*$)/81">
                                          <p:val>
                                            <p:fltVal val="0"/>
                                          </p:val>
                                        </p:tav>
                                        <p:tav tm="100000">
                                          <p:val>
                                            <p:fltVal val="1"/>
                                          </p:val>
                                        </p:tav>
                                      </p:tavLst>
                                    </p:anim>
                                    <p:animScale>
                                      <p:cBhvr>
                                        <p:cTn id="37" dur="26">
                                          <p:stCondLst>
                                            <p:cond delay="650"/>
                                          </p:stCondLst>
                                        </p:cTn>
                                        <p:tgtEl>
                                          <p:spTgt spid="7171"/>
                                        </p:tgtEl>
                                      </p:cBhvr>
                                      <p:to x="100000" y="60000"/>
                                    </p:animScale>
                                    <p:animScale>
                                      <p:cBhvr>
                                        <p:cTn id="38" dur="166" decel="50000">
                                          <p:stCondLst>
                                            <p:cond delay="676"/>
                                          </p:stCondLst>
                                        </p:cTn>
                                        <p:tgtEl>
                                          <p:spTgt spid="7171"/>
                                        </p:tgtEl>
                                      </p:cBhvr>
                                      <p:to x="100000" y="100000"/>
                                    </p:animScale>
                                    <p:animScale>
                                      <p:cBhvr>
                                        <p:cTn id="39" dur="26">
                                          <p:stCondLst>
                                            <p:cond delay="1312"/>
                                          </p:stCondLst>
                                        </p:cTn>
                                        <p:tgtEl>
                                          <p:spTgt spid="7171"/>
                                        </p:tgtEl>
                                      </p:cBhvr>
                                      <p:to x="100000" y="80000"/>
                                    </p:animScale>
                                    <p:animScale>
                                      <p:cBhvr>
                                        <p:cTn id="40" dur="166" decel="50000">
                                          <p:stCondLst>
                                            <p:cond delay="1338"/>
                                          </p:stCondLst>
                                        </p:cTn>
                                        <p:tgtEl>
                                          <p:spTgt spid="7171"/>
                                        </p:tgtEl>
                                      </p:cBhvr>
                                      <p:to x="100000" y="100000"/>
                                    </p:animScale>
                                    <p:animScale>
                                      <p:cBhvr>
                                        <p:cTn id="41" dur="26">
                                          <p:stCondLst>
                                            <p:cond delay="1642"/>
                                          </p:stCondLst>
                                        </p:cTn>
                                        <p:tgtEl>
                                          <p:spTgt spid="7171"/>
                                        </p:tgtEl>
                                      </p:cBhvr>
                                      <p:to x="100000" y="90000"/>
                                    </p:animScale>
                                    <p:animScale>
                                      <p:cBhvr>
                                        <p:cTn id="42" dur="166" decel="50000">
                                          <p:stCondLst>
                                            <p:cond delay="1668"/>
                                          </p:stCondLst>
                                        </p:cTn>
                                        <p:tgtEl>
                                          <p:spTgt spid="7171"/>
                                        </p:tgtEl>
                                      </p:cBhvr>
                                      <p:to x="100000" y="100000"/>
                                    </p:animScale>
                                    <p:animScale>
                                      <p:cBhvr>
                                        <p:cTn id="43" dur="26">
                                          <p:stCondLst>
                                            <p:cond delay="1808"/>
                                          </p:stCondLst>
                                        </p:cTn>
                                        <p:tgtEl>
                                          <p:spTgt spid="7171"/>
                                        </p:tgtEl>
                                      </p:cBhvr>
                                      <p:to x="100000" y="95000"/>
                                    </p:animScale>
                                    <p:animScale>
                                      <p:cBhvr>
                                        <p:cTn id="44" dur="166" decel="50000">
                                          <p:stCondLst>
                                            <p:cond delay="1834"/>
                                          </p:stCondLst>
                                        </p:cTn>
                                        <p:tgtEl>
                                          <p:spTgt spid="717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En </a:t>
            </a:r>
            <a:r>
              <a:rPr lang="es-CO" dirty="0">
                <a:solidFill>
                  <a:srgbClr val="FF0000"/>
                </a:solidFill>
              </a:rPr>
              <a:t>Génesis 22:7-8</a:t>
            </a:r>
            <a:r>
              <a:rPr lang="es-CO" dirty="0"/>
              <a:t>, cuando Isaac preguntó a su padre:</a:t>
            </a:r>
            <a:endParaRPr lang="es-CO" dirty="0"/>
          </a:p>
        </p:txBody>
      </p:sp>
      <p:sp>
        <p:nvSpPr>
          <p:cNvPr id="3" name="2 Marcador de contenido"/>
          <p:cNvSpPr>
            <a:spLocks noGrp="1"/>
          </p:cNvSpPr>
          <p:nvPr>
            <p:ph idx="1"/>
          </p:nvPr>
        </p:nvSpPr>
        <p:spPr>
          <a:xfrm>
            <a:off x="457200" y="1752601"/>
            <a:ext cx="5338936" cy="2324472"/>
          </a:xfrm>
        </p:spPr>
        <p:txBody>
          <a:bodyPr>
            <a:normAutofit/>
          </a:bodyPr>
          <a:lstStyle/>
          <a:p>
            <a:pPr marL="114300" indent="0">
              <a:buNone/>
            </a:pPr>
            <a:r>
              <a:rPr lang="es-CO" b="1" i="1" dirty="0" smtClean="0"/>
              <a:t> </a:t>
            </a:r>
            <a:r>
              <a:rPr lang="es-CO" b="1" i="1" dirty="0"/>
              <a:t>“</a:t>
            </a:r>
            <a:r>
              <a:rPr lang="es-CO" sz="2800" b="1" i="1" dirty="0">
                <a:latin typeface="Agency FB" pitchFamily="34" charset="0"/>
              </a:rPr>
              <a:t>Aquí tenemos el fuego y la leña; pero, ¿dónde está el cordero para el holocausto?  —</a:t>
            </a:r>
            <a:r>
              <a:rPr lang="es-CO" sz="2800" b="1" i="1" u="sng" dirty="0">
                <a:latin typeface="Agency FB" pitchFamily="34" charset="0"/>
              </a:rPr>
              <a:t>El cordero, hijo mío, lo proveerá Dios</a:t>
            </a:r>
            <a:r>
              <a:rPr lang="es-CO" sz="2800" b="1" i="1" dirty="0">
                <a:latin typeface="Agency FB" pitchFamily="34" charset="0"/>
              </a:rPr>
              <a:t> —le respondió Abraham. Y siguieron caminando juntos</a:t>
            </a:r>
            <a:r>
              <a:rPr lang="es-CO" b="1" i="1" dirty="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772816"/>
            <a:ext cx="2466975"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19" y="4316745"/>
            <a:ext cx="8587655" cy="2308324"/>
          </a:xfrm>
          <a:prstGeom prst="rect">
            <a:avLst/>
          </a:prstGeom>
        </p:spPr>
        <p:txBody>
          <a:bodyPr wrap="square">
            <a:spAutoFit/>
          </a:bodyPr>
          <a:lstStyle/>
          <a:p>
            <a:r>
              <a:rPr lang="es-CO" dirty="0"/>
              <a:t>La respuesta de Abrahán constituye una expresión profético emanada de las alturas de la fe heroica hasta las cuales se había elevado su alma.  Por inspiración señalaba tanto al carnero del </a:t>
            </a:r>
            <a:r>
              <a:rPr lang="es-CO" dirty="0" smtClean="0"/>
              <a:t>Gen.22:13 </a:t>
            </a:r>
            <a:r>
              <a:rPr lang="es-CO" dirty="0"/>
              <a:t>como al Cordero de Dios, que en ese momento igualmente estaba más allá de los alcances de su vista</a:t>
            </a:r>
            <a:r>
              <a:rPr lang="es-CO" dirty="0" smtClean="0"/>
              <a:t>. </a:t>
            </a:r>
          </a:p>
          <a:p>
            <a:r>
              <a:rPr lang="es-CO" b="1" dirty="0" smtClean="0">
                <a:solidFill>
                  <a:srgbClr val="FF0000"/>
                </a:solidFill>
              </a:rPr>
              <a:t>Lo que encontramos registrado aquí, es que, Dios había ordenado a Abrahán que le sacrificara a su hijo Isaac,  y aunque no entendiera, Él obedecía a Dios, sin hacer preguntas.</a:t>
            </a:r>
            <a:endParaRPr lang="es-CO" b="1" dirty="0">
              <a:solidFill>
                <a:srgbClr val="FF0000"/>
              </a:solidFill>
            </a:endParaRPr>
          </a:p>
        </p:txBody>
      </p:sp>
    </p:spTree>
    <p:extLst>
      <p:ext uri="{BB962C8B-B14F-4D97-AF65-F5344CB8AC3E}">
        <p14:creationId xmlns:p14="http://schemas.microsoft.com/office/powerpoint/2010/main" val="259093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wipe(down)">
                                      <p:cBhvr>
                                        <p:cTn id="21" dur="580">
                                          <p:stCondLst>
                                            <p:cond delay="0"/>
                                          </p:stCondLst>
                                        </p:cTn>
                                        <p:tgtEl>
                                          <p:spTgt spid="4">
                                            <p:txEl>
                                              <p:pRg st="0" end="0"/>
                                            </p:txEl>
                                          </p:spTgt>
                                        </p:tgtEl>
                                      </p:cBhvr>
                                    </p:animEffect>
                                    <p:anim calcmode="lin" valueType="num">
                                      <p:cBhvr>
                                        <p:cTn id="22"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xEl>
                                              <p:pRg st="0" end="0"/>
                                            </p:txEl>
                                          </p:spTgt>
                                        </p:tgtEl>
                                      </p:cBhvr>
                                      <p:to x="100000" y="60000"/>
                                    </p:animScale>
                                    <p:animScale>
                                      <p:cBhvr>
                                        <p:cTn id="28" dur="166" decel="50000">
                                          <p:stCondLst>
                                            <p:cond delay="676"/>
                                          </p:stCondLst>
                                        </p:cTn>
                                        <p:tgtEl>
                                          <p:spTgt spid="4">
                                            <p:txEl>
                                              <p:pRg st="0" end="0"/>
                                            </p:txEl>
                                          </p:spTgt>
                                        </p:tgtEl>
                                      </p:cBhvr>
                                      <p:to x="100000" y="100000"/>
                                    </p:animScale>
                                    <p:animScale>
                                      <p:cBhvr>
                                        <p:cTn id="29" dur="26">
                                          <p:stCondLst>
                                            <p:cond delay="1312"/>
                                          </p:stCondLst>
                                        </p:cTn>
                                        <p:tgtEl>
                                          <p:spTgt spid="4">
                                            <p:txEl>
                                              <p:pRg st="0" end="0"/>
                                            </p:txEl>
                                          </p:spTgt>
                                        </p:tgtEl>
                                      </p:cBhvr>
                                      <p:to x="100000" y="80000"/>
                                    </p:animScale>
                                    <p:animScale>
                                      <p:cBhvr>
                                        <p:cTn id="30" dur="166" decel="50000">
                                          <p:stCondLst>
                                            <p:cond delay="1338"/>
                                          </p:stCondLst>
                                        </p:cTn>
                                        <p:tgtEl>
                                          <p:spTgt spid="4">
                                            <p:txEl>
                                              <p:pRg st="0" end="0"/>
                                            </p:txEl>
                                          </p:spTgt>
                                        </p:tgtEl>
                                      </p:cBhvr>
                                      <p:to x="100000" y="100000"/>
                                    </p:animScale>
                                    <p:animScale>
                                      <p:cBhvr>
                                        <p:cTn id="31" dur="26">
                                          <p:stCondLst>
                                            <p:cond delay="1642"/>
                                          </p:stCondLst>
                                        </p:cTn>
                                        <p:tgtEl>
                                          <p:spTgt spid="4">
                                            <p:txEl>
                                              <p:pRg st="0" end="0"/>
                                            </p:txEl>
                                          </p:spTgt>
                                        </p:tgtEl>
                                      </p:cBhvr>
                                      <p:to x="100000" y="90000"/>
                                    </p:animScale>
                                    <p:animScale>
                                      <p:cBhvr>
                                        <p:cTn id="32" dur="166" decel="50000">
                                          <p:stCondLst>
                                            <p:cond delay="1668"/>
                                          </p:stCondLst>
                                        </p:cTn>
                                        <p:tgtEl>
                                          <p:spTgt spid="4">
                                            <p:txEl>
                                              <p:pRg st="0" end="0"/>
                                            </p:txEl>
                                          </p:spTgt>
                                        </p:tgtEl>
                                      </p:cBhvr>
                                      <p:to x="100000" y="100000"/>
                                    </p:animScale>
                                    <p:animScale>
                                      <p:cBhvr>
                                        <p:cTn id="33" dur="26">
                                          <p:stCondLst>
                                            <p:cond delay="1808"/>
                                          </p:stCondLst>
                                        </p:cTn>
                                        <p:tgtEl>
                                          <p:spTgt spid="4">
                                            <p:txEl>
                                              <p:pRg st="0" end="0"/>
                                            </p:txEl>
                                          </p:spTgt>
                                        </p:tgtEl>
                                      </p:cBhvr>
                                      <p:to x="100000" y="95000"/>
                                    </p:animScale>
                                    <p:animScale>
                                      <p:cBhvr>
                                        <p:cTn id="34" dur="166" decel="50000">
                                          <p:stCondLst>
                                            <p:cond delay="1834"/>
                                          </p:stCondLst>
                                        </p:cTn>
                                        <p:tgtEl>
                                          <p:spTgt spid="4">
                                            <p:txEl>
                                              <p:pRg st="0" end="0"/>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wipe(down)">
                                      <p:cBhvr>
                                        <p:cTn id="37" dur="580">
                                          <p:stCondLst>
                                            <p:cond delay="0"/>
                                          </p:stCondLst>
                                        </p:cTn>
                                        <p:tgtEl>
                                          <p:spTgt spid="4">
                                            <p:txEl>
                                              <p:pRg st="1" end="1"/>
                                            </p:txEl>
                                          </p:spTgt>
                                        </p:tgtEl>
                                      </p:cBhvr>
                                    </p:animEffect>
                                    <p:anim calcmode="lin" valueType="num">
                                      <p:cBhvr>
                                        <p:cTn id="38"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4">
                                            <p:txEl>
                                              <p:pRg st="1" end="1"/>
                                            </p:txEl>
                                          </p:spTgt>
                                        </p:tgtEl>
                                      </p:cBhvr>
                                      <p:to x="100000" y="60000"/>
                                    </p:animScale>
                                    <p:animScale>
                                      <p:cBhvr>
                                        <p:cTn id="44" dur="166" decel="50000">
                                          <p:stCondLst>
                                            <p:cond delay="676"/>
                                          </p:stCondLst>
                                        </p:cTn>
                                        <p:tgtEl>
                                          <p:spTgt spid="4">
                                            <p:txEl>
                                              <p:pRg st="1" end="1"/>
                                            </p:txEl>
                                          </p:spTgt>
                                        </p:tgtEl>
                                      </p:cBhvr>
                                      <p:to x="100000" y="100000"/>
                                    </p:animScale>
                                    <p:animScale>
                                      <p:cBhvr>
                                        <p:cTn id="45" dur="26">
                                          <p:stCondLst>
                                            <p:cond delay="1312"/>
                                          </p:stCondLst>
                                        </p:cTn>
                                        <p:tgtEl>
                                          <p:spTgt spid="4">
                                            <p:txEl>
                                              <p:pRg st="1" end="1"/>
                                            </p:txEl>
                                          </p:spTgt>
                                        </p:tgtEl>
                                      </p:cBhvr>
                                      <p:to x="100000" y="80000"/>
                                    </p:animScale>
                                    <p:animScale>
                                      <p:cBhvr>
                                        <p:cTn id="46" dur="166" decel="50000">
                                          <p:stCondLst>
                                            <p:cond delay="1338"/>
                                          </p:stCondLst>
                                        </p:cTn>
                                        <p:tgtEl>
                                          <p:spTgt spid="4">
                                            <p:txEl>
                                              <p:pRg st="1" end="1"/>
                                            </p:txEl>
                                          </p:spTgt>
                                        </p:tgtEl>
                                      </p:cBhvr>
                                      <p:to x="100000" y="100000"/>
                                    </p:animScale>
                                    <p:animScale>
                                      <p:cBhvr>
                                        <p:cTn id="47" dur="26">
                                          <p:stCondLst>
                                            <p:cond delay="1642"/>
                                          </p:stCondLst>
                                        </p:cTn>
                                        <p:tgtEl>
                                          <p:spTgt spid="4">
                                            <p:txEl>
                                              <p:pRg st="1" end="1"/>
                                            </p:txEl>
                                          </p:spTgt>
                                        </p:tgtEl>
                                      </p:cBhvr>
                                      <p:to x="100000" y="90000"/>
                                    </p:animScale>
                                    <p:animScale>
                                      <p:cBhvr>
                                        <p:cTn id="48" dur="166" decel="50000">
                                          <p:stCondLst>
                                            <p:cond delay="1668"/>
                                          </p:stCondLst>
                                        </p:cTn>
                                        <p:tgtEl>
                                          <p:spTgt spid="4">
                                            <p:txEl>
                                              <p:pRg st="1" end="1"/>
                                            </p:txEl>
                                          </p:spTgt>
                                        </p:tgtEl>
                                      </p:cBhvr>
                                      <p:to x="100000" y="100000"/>
                                    </p:animScale>
                                    <p:animScale>
                                      <p:cBhvr>
                                        <p:cTn id="49" dur="26">
                                          <p:stCondLst>
                                            <p:cond delay="1808"/>
                                          </p:stCondLst>
                                        </p:cTn>
                                        <p:tgtEl>
                                          <p:spTgt spid="4">
                                            <p:txEl>
                                              <p:pRg st="1" end="1"/>
                                            </p:txEl>
                                          </p:spTgt>
                                        </p:tgtEl>
                                      </p:cBhvr>
                                      <p:to x="100000" y="95000"/>
                                    </p:animScale>
                                    <p:animScale>
                                      <p:cBhvr>
                                        <p:cTn id="50" dur="166" decel="50000">
                                          <p:stCondLst>
                                            <p:cond delay="1834"/>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b="1" dirty="0"/>
              <a:t>Y Jesús le dijo: </a:t>
            </a:r>
            <a:r>
              <a:rPr lang="es-CO" sz="2400" b="1" dirty="0" smtClean="0"/>
              <a:t> «Ninguno </a:t>
            </a:r>
            <a:r>
              <a:rPr lang="es-CO" sz="2400" b="1" dirty="0"/>
              <a:t>que poniendo su mano en el arado mira hacia atrás, es apto para el reino de </a:t>
            </a:r>
            <a:r>
              <a:rPr lang="es-CO" sz="2400" b="1" dirty="0" smtClean="0"/>
              <a:t>Dios». </a:t>
            </a:r>
            <a:endParaRPr lang="es-CO" sz="2400" b="1" dirty="0"/>
          </a:p>
        </p:txBody>
      </p:sp>
      <p:sp>
        <p:nvSpPr>
          <p:cNvPr id="3" name="2 Marcador de contenido"/>
          <p:cNvSpPr>
            <a:spLocks noGrp="1"/>
          </p:cNvSpPr>
          <p:nvPr>
            <p:ph idx="1"/>
          </p:nvPr>
        </p:nvSpPr>
        <p:spPr>
          <a:xfrm>
            <a:off x="457200" y="1752600"/>
            <a:ext cx="8229600" cy="4772744"/>
          </a:xfrm>
        </p:spPr>
        <p:txBody>
          <a:bodyPr>
            <a:normAutofit lnSpcReduction="10000"/>
          </a:bodyPr>
          <a:lstStyle/>
          <a:p>
            <a:pPr marL="114300" indent="0" algn="ctr">
              <a:buNone/>
            </a:pPr>
            <a:r>
              <a:rPr lang="es-CO" dirty="0" smtClean="0"/>
              <a:t> </a:t>
            </a:r>
            <a:r>
              <a:rPr lang="es-CO" dirty="0" smtClean="0"/>
              <a:t>O sea que, </a:t>
            </a:r>
            <a:r>
              <a:rPr lang="es-CO" dirty="0"/>
              <a:t>e</a:t>
            </a:r>
            <a:r>
              <a:rPr lang="es-CO" dirty="0" smtClean="0"/>
              <a:t>l </a:t>
            </a:r>
            <a:r>
              <a:rPr lang="es-CO" dirty="0"/>
              <a:t>que “mira hacia atrás” no se está concentrando en la tarea que tiene a mano. En el mejor de los casos no es más que obrero </a:t>
            </a:r>
            <a:r>
              <a:rPr lang="es-CO" dirty="0" smtClean="0"/>
              <a:t>tibio.</a:t>
            </a:r>
          </a:p>
          <a:p>
            <a:pPr marL="114300" indent="0" algn="ctr">
              <a:buNone/>
            </a:pPr>
            <a:r>
              <a:rPr lang="es-CO" b="1" dirty="0" smtClean="0">
                <a:solidFill>
                  <a:srgbClr val="FF0000"/>
                </a:solidFill>
              </a:rPr>
              <a:t> Mat.6:24</a:t>
            </a:r>
            <a:r>
              <a:rPr lang="es-CO" dirty="0"/>
              <a:t>.</a:t>
            </a:r>
            <a:r>
              <a:rPr lang="es-CO" dirty="0"/>
              <a:t> </a:t>
            </a:r>
            <a:r>
              <a:rPr lang="es-CO" dirty="0" smtClean="0"/>
              <a:t>«</a:t>
            </a:r>
            <a:r>
              <a:rPr lang="es-CO" sz="2800" b="1" dirty="0" smtClean="0">
                <a:latin typeface="Agency FB" pitchFamily="34" charset="0"/>
              </a:rPr>
              <a:t>Ninguno </a:t>
            </a:r>
            <a:r>
              <a:rPr lang="es-CO" sz="2800" b="1" dirty="0">
                <a:latin typeface="Agency FB" pitchFamily="34" charset="0"/>
              </a:rPr>
              <a:t>puede servir a dos señores; porque o aborrecerá al uno y amará al otro, o estimará al uno y menospreciará al otro. No podéis servir a Dios y a las </a:t>
            </a:r>
            <a:r>
              <a:rPr lang="es-CO" sz="2800" b="1" dirty="0" smtClean="0">
                <a:latin typeface="Agency FB" pitchFamily="34" charset="0"/>
              </a:rPr>
              <a:t>riquezas</a:t>
            </a:r>
            <a:r>
              <a:rPr lang="es-CO" dirty="0" smtClean="0"/>
              <a:t>».</a:t>
            </a:r>
          </a:p>
          <a:p>
            <a:pPr marL="114300" indent="0" algn="ctr">
              <a:buNone/>
            </a:pPr>
            <a:r>
              <a:rPr lang="es-CO" b="1" dirty="0" smtClean="0">
                <a:solidFill>
                  <a:srgbClr val="FF0000"/>
                </a:solidFill>
              </a:rPr>
              <a:t>Luc.14:26-27</a:t>
            </a:r>
            <a:r>
              <a:rPr lang="es-CO" dirty="0" smtClean="0"/>
              <a:t>. «</a:t>
            </a:r>
            <a:r>
              <a:rPr lang="es-CO" sz="2800" b="1" dirty="0" smtClean="0">
                <a:latin typeface="Agency FB" pitchFamily="34" charset="0"/>
              </a:rPr>
              <a:t>Si </a:t>
            </a:r>
            <a:r>
              <a:rPr lang="es-CO" sz="2800" b="1" dirty="0">
                <a:latin typeface="Agency FB" pitchFamily="34" charset="0"/>
              </a:rPr>
              <a:t>alguno viene a mí, y no aborrece </a:t>
            </a:r>
            <a:r>
              <a:rPr lang="es-CO" sz="2800" b="1" dirty="0" smtClean="0">
                <a:latin typeface="Agency FB" pitchFamily="34" charset="0"/>
              </a:rPr>
              <a:t>(</a:t>
            </a:r>
            <a:r>
              <a:rPr lang="es-CO" sz="2800" b="1" u="sng" dirty="0" smtClean="0">
                <a:latin typeface="Agency FB" pitchFamily="34" charset="0"/>
              </a:rPr>
              <a:t>me prefiere</a:t>
            </a:r>
            <a:r>
              <a:rPr lang="es-CO" sz="2800" b="1" dirty="0" smtClean="0">
                <a:latin typeface="Agency FB" pitchFamily="34" charset="0"/>
              </a:rPr>
              <a:t>) a </a:t>
            </a:r>
            <a:r>
              <a:rPr lang="es-CO" sz="2800" b="1" dirty="0">
                <a:latin typeface="Agency FB" pitchFamily="34" charset="0"/>
              </a:rPr>
              <a:t>su padre, y madre, y mujer, e hijos, y hermanos, y hermanas, y aun también su propia vida, no puede ser mi discípulo. </a:t>
            </a:r>
            <a:r>
              <a:rPr lang="es-CO" sz="2800" b="1" dirty="0" smtClean="0">
                <a:latin typeface="Agency FB" pitchFamily="34" charset="0"/>
              </a:rPr>
              <a:t> 27 </a:t>
            </a:r>
            <a:r>
              <a:rPr lang="es-CO" sz="2800" b="1" dirty="0">
                <a:latin typeface="Agency FB" pitchFamily="34" charset="0"/>
              </a:rPr>
              <a:t>Y el que no lleva su cruz y viene en pos de mí, no puede ser mi discípulo</a:t>
            </a:r>
            <a:r>
              <a:rPr lang="es-CO" dirty="0"/>
              <a:t>. </a:t>
            </a:r>
            <a:r>
              <a:rPr lang="es-CO" dirty="0" smtClean="0"/>
              <a:t>Lea </a:t>
            </a:r>
            <a:r>
              <a:rPr lang="es-CO" dirty="0" smtClean="0">
                <a:solidFill>
                  <a:srgbClr val="FF0000"/>
                </a:solidFill>
              </a:rPr>
              <a:t>Mat.10.37,38</a:t>
            </a:r>
            <a:r>
              <a:rPr lang="es-CO" dirty="0" smtClean="0"/>
              <a:t>.</a:t>
            </a:r>
            <a:endParaRPr lang="es-CO" dirty="0" smtClean="0"/>
          </a:p>
        </p:txBody>
      </p:sp>
    </p:spTree>
    <p:extLst>
      <p:ext uri="{BB962C8B-B14F-4D97-AF65-F5344CB8AC3E}">
        <p14:creationId xmlns:p14="http://schemas.microsoft.com/office/powerpoint/2010/main" val="340897928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80">
                                          <p:stCondLst>
                                            <p:cond delay="0"/>
                                          </p:stCondLst>
                                        </p:cTn>
                                        <p:tgtEl>
                                          <p:spTgt spid="3">
                                            <p:txEl>
                                              <p:pRg st="1" end="1"/>
                                            </p:txEl>
                                          </p:spTgt>
                                        </p:tgtEl>
                                      </p:cBhvr>
                                    </p:animEffect>
                                    <p:anim calcmode="lin" valueType="num">
                                      <p:cBhvr>
                                        <p:cTn id="1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1" end="1"/>
                                            </p:txEl>
                                          </p:spTgt>
                                        </p:tgtEl>
                                      </p:cBhvr>
                                      <p:to x="100000" y="60000"/>
                                    </p:animScale>
                                    <p:animScale>
                                      <p:cBhvr>
                                        <p:cTn id="22" dur="166" decel="50000">
                                          <p:stCondLst>
                                            <p:cond delay="676"/>
                                          </p:stCondLst>
                                        </p:cTn>
                                        <p:tgtEl>
                                          <p:spTgt spid="3">
                                            <p:txEl>
                                              <p:pRg st="1" end="1"/>
                                            </p:txEl>
                                          </p:spTgt>
                                        </p:tgtEl>
                                      </p:cBhvr>
                                      <p:to x="100000" y="100000"/>
                                    </p:animScale>
                                    <p:animScale>
                                      <p:cBhvr>
                                        <p:cTn id="23" dur="26">
                                          <p:stCondLst>
                                            <p:cond delay="1312"/>
                                          </p:stCondLst>
                                        </p:cTn>
                                        <p:tgtEl>
                                          <p:spTgt spid="3">
                                            <p:txEl>
                                              <p:pRg st="1" end="1"/>
                                            </p:txEl>
                                          </p:spTgt>
                                        </p:tgtEl>
                                      </p:cBhvr>
                                      <p:to x="100000" y="80000"/>
                                    </p:animScale>
                                    <p:animScale>
                                      <p:cBhvr>
                                        <p:cTn id="24" dur="166" decel="50000">
                                          <p:stCondLst>
                                            <p:cond delay="1338"/>
                                          </p:stCondLst>
                                        </p:cTn>
                                        <p:tgtEl>
                                          <p:spTgt spid="3">
                                            <p:txEl>
                                              <p:pRg st="1" end="1"/>
                                            </p:txEl>
                                          </p:spTgt>
                                        </p:tgtEl>
                                      </p:cBhvr>
                                      <p:to x="100000" y="100000"/>
                                    </p:animScale>
                                    <p:animScale>
                                      <p:cBhvr>
                                        <p:cTn id="25" dur="26">
                                          <p:stCondLst>
                                            <p:cond delay="1642"/>
                                          </p:stCondLst>
                                        </p:cTn>
                                        <p:tgtEl>
                                          <p:spTgt spid="3">
                                            <p:txEl>
                                              <p:pRg st="1" end="1"/>
                                            </p:txEl>
                                          </p:spTgt>
                                        </p:tgtEl>
                                      </p:cBhvr>
                                      <p:to x="100000" y="90000"/>
                                    </p:animScale>
                                    <p:animScale>
                                      <p:cBhvr>
                                        <p:cTn id="26" dur="166" decel="50000">
                                          <p:stCondLst>
                                            <p:cond delay="1668"/>
                                          </p:stCondLst>
                                        </p:cTn>
                                        <p:tgtEl>
                                          <p:spTgt spid="3">
                                            <p:txEl>
                                              <p:pRg st="1" end="1"/>
                                            </p:txEl>
                                          </p:spTgt>
                                        </p:tgtEl>
                                      </p:cBhvr>
                                      <p:to x="100000" y="100000"/>
                                    </p:animScale>
                                    <p:animScale>
                                      <p:cBhvr>
                                        <p:cTn id="27" dur="26">
                                          <p:stCondLst>
                                            <p:cond delay="1808"/>
                                          </p:stCondLst>
                                        </p:cTn>
                                        <p:tgtEl>
                                          <p:spTgt spid="3">
                                            <p:txEl>
                                              <p:pRg st="1" end="1"/>
                                            </p:txEl>
                                          </p:spTgt>
                                        </p:tgtEl>
                                      </p:cBhvr>
                                      <p:to x="100000" y="95000"/>
                                    </p:animScale>
                                    <p:animScale>
                                      <p:cBhvr>
                                        <p:cTn id="28" dur="166" decel="50000">
                                          <p:stCondLst>
                                            <p:cond delay="1834"/>
                                          </p:stCondLst>
                                        </p:cTn>
                                        <p:tgtEl>
                                          <p:spTgt spid="3">
                                            <p:txEl>
                                              <p:pRg st="1" end="1"/>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b="1" dirty="0" smtClean="0">
                <a:solidFill>
                  <a:schemeClr val="tx1"/>
                </a:solidFill>
              </a:rPr>
              <a:t>En </a:t>
            </a:r>
            <a:r>
              <a:rPr lang="es-CO" sz="2000" b="1" dirty="0" smtClean="0">
                <a:solidFill>
                  <a:srgbClr val="FF0000"/>
                </a:solidFill>
              </a:rPr>
              <a:t>Luc.9:51</a:t>
            </a:r>
            <a:r>
              <a:rPr lang="es-CO" sz="2000" dirty="0" smtClean="0"/>
              <a:t>, dice que  </a:t>
            </a:r>
            <a:r>
              <a:rPr lang="es-CO" sz="2000" dirty="0"/>
              <a:t>Jesús había afirmado “su rostro para ir a Jerusalén” </a:t>
            </a:r>
            <a:r>
              <a:rPr lang="es-CO" sz="2000" dirty="0" smtClean="0"/>
              <a:t>(y </a:t>
            </a:r>
            <a:r>
              <a:rPr lang="es-CO" sz="2000" dirty="0"/>
              <a:t>cualquiera que pensara seguirle, indispensablemente debía ser firme en su </a:t>
            </a:r>
            <a:r>
              <a:rPr lang="es-CO" sz="2000" dirty="0" smtClean="0"/>
              <a:t>decisión). </a:t>
            </a:r>
            <a:endParaRPr lang="es-CO" sz="2000" dirty="0"/>
          </a:p>
        </p:txBody>
      </p:sp>
      <p:sp>
        <p:nvSpPr>
          <p:cNvPr id="3" name="2 Marcador de contenido"/>
          <p:cNvSpPr>
            <a:spLocks noGrp="1"/>
          </p:cNvSpPr>
          <p:nvPr>
            <p:ph idx="1"/>
          </p:nvPr>
        </p:nvSpPr>
        <p:spPr>
          <a:xfrm>
            <a:off x="457200" y="1752600"/>
            <a:ext cx="8229600" cy="4844752"/>
          </a:xfrm>
        </p:spPr>
        <p:txBody>
          <a:bodyPr>
            <a:normAutofit fontScale="92500" lnSpcReduction="10000"/>
          </a:bodyPr>
          <a:lstStyle/>
          <a:p>
            <a:r>
              <a:rPr lang="es-CO" dirty="0" smtClean="0"/>
              <a:t>A </a:t>
            </a:r>
            <a:r>
              <a:rPr lang="es-CO" dirty="0"/>
              <a:t>pesar de todo, cuando llegó el momento de la prueba de los doce, todos ellos “dejándole, huyeron” (</a:t>
            </a:r>
            <a:r>
              <a:rPr lang="es-CO" b="1" dirty="0" smtClean="0">
                <a:solidFill>
                  <a:srgbClr val="FF0000"/>
                </a:solidFill>
              </a:rPr>
              <a:t>Mat. 26:56</a:t>
            </a:r>
            <a:r>
              <a:rPr lang="es-CO" dirty="0"/>
              <a:t>). T</a:t>
            </a:r>
            <a:r>
              <a:rPr lang="es-CO" dirty="0" smtClean="0"/>
              <a:t>odos </a:t>
            </a:r>
            <a:r>
              <a:rPr lang="es-CO" dirty="0"/>
              <a:t>-menos Judas- volvieron con el tiempo. </a:t>
            </a:r>
            <a:endParaRPr lang="es-CO" dirty="0" smtClean="0"/>
          </a:p>
          <a:p>
            <a:pPr marL="114300" indent="0">
              <a:buNone/>
            </a:pPr>
            <a:r>
              <a:rPr lang="es-CO" dirty="0" smtClean="0"/>
              <a:t>Para </a:t>
            </a:r>
            <a:r>
              <a:rPr lang="es-CO" dirty="0"/>
              <a:t>ser discípulo de Cristo es esencial que haya una dedicación absoluta e indivisa.  El que quiere abrir un surco recto en cualquier rama del servicio de Dios, debe dedicarle a la tarea su atención constante y de todo corazón. </a:t>
            </a:r>
          </a:p>
          <a:p>
            <a:r>
              <a:rPr lang="es-CO" dirty="0"/>
              <a:t> </a:t>
            </a:r>
            <a:r>
              <a:rPr lang="es-CO" dirty="0" smtClean="0"/>
              <a:t>Es así como Jesús dice a manera de proverbio</a:t>
            </a:r>
            <a:r>
              <a:rPr lang="es-CO" dirty="0"/>
              <a:t>: </a:t>
            </a:r>
            <a:r>
              <a:rPr lang="es-CO" dirty="0" smtClean="0"/>
              <a:t>«Ninguno </a:t>
            </a:r>
            <a:r>
              <a:rPr lang="es-CO" dirty="0"/>
              <a:t>que poniendo su mano en el arado mira hacia atrás, es apto para el reino de </a:t>
            </a:r>
            <a:r>
              <a:rPr lang="es-CO" dirty="0" smtClean="0"/>
              <a:t>Dios». </a:t>
            </a:r>
            <a:r>
              <a:rPr lang="es-CO" b="1" dirty="0" smtClean="0">
                <a:solidFill>
                  <a:srgbClr val="FF0000"/>
                </a:solidFill>
              </a:rPr>
              <a:t>Luc.9:62.</a:t>
            </a:r>
          </a:p>
          <a:p>
            <a:r>
              <a:rPr lang="es-CO" b="1" dirty="0" smtClean="0">
                <a:solidFill>
                  <a:srgbClr val="FF0000"/>
                </a:solidFill>
              </a:rPr>
              <a:t>Es mi deseo que este tema sea de bendición para usted. Amen. No te olvides que Cristo viene pronto, prepárate.</a:t>
            </a:r>
            <a:endParaRPr lang="es-CO" b="1" dirty="0">
              <a:solidFill>
                <a:srgbClr val="FF0000"/>
              </a:solidFill>
            </a:endParaRPr>
          </a:p>
          <a:p>
            <a:endParaRPr lang="es-CO" dirty="0"/>
          </a:p>
        </p:txBody>
      </p:sp>
    </p:spTree>
    <p:extLst>
      <p:ext uri="{BB962C8B-B14F-4D97-AF65-F5344CB8AC3E}">
        <p14:creationId xmlns:p14="http://schemas.microsoft.com/office/powerpoint/2010/main" val="2963504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80">
                                          <p:stCondLst>
                                            <p:cond delay="0"/>
                                          </p:stCondLst>
                                        </p:cTn>
                                        <p:tgtEl>
                                          <p:spTgt spid="3">
                                            <p:txEl>
                                              <p:pRg st="2" end="2"/>
                                            </p:txEl>
                                          </p:spTgt>
                                        </p:tgtEl>
                                      </p:cBhvr>
                                    </p:animEffect>
                                    <p:anim calcmode="lin" valueType="num">
                                      <p:cBhvr>
                                        <p:cTn id="1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3" dur="26">
                                          <p:stCondLst>
                                            <p:cond delay="650"/>
                                          </p:stCondLst>
                                        </p:cTn>
                                        <p:tgtEl>
                                          <p:spTgt spid="3">
                                            <p:txEl>
                                              <p:pRg st="2" end="2"/>
                                            </p:txEl>
                                          </p:spTgt>
                                        </p:tgtEl>
                                      </p:cBhvr>
                                      <p:to x="100000" y="60000"/>
                                    </p:animScale>
                                    <p:animScale>
                                      <p:cBhvr>
                                        <p:cTn id="24" dur="166" decel="50000">
                                          <p:stCondLst>
                                            <p:cond delay="676"/>
                                          </p:stCondLst>
                                        </p:cTn>
                                        <p:tgtEl>
                                          <p:spTgt spid="3">
                                            <p:txEl>
                                              <p:pRg st="2" end="2"/>
                                            </p:txEl>
                                          </p:spTgt>
                                        </p:tgtEl>
                                      </p:cBhvr>
                                      <p:to x="100000" y="100000"/>
                                    </p:animScale>
                                    <p:animScale>
                                      <p:cBhvr>
                                        <p:cTn id="25" dur="26">
                                          <p:stCondLst>
                                            <p:cond delay="1312"/>
                                          </p:stCondLst>
                                        </p:cTn>
                                        <p:tgtEl>
                                          <p:spTgt spid="3">
                                            <p:txEl>
                                              <p:pRg st="2" end="2"/>
                                            </p:txEl>
                                          </p:spTgt>
                                        </p:tgtEl>
                                      </p:cBhvr>
                                      <p:to x="100000" y="80000"/>
                                    </p:animScale>
                                    <p:animScale>
                                      <p:cBhvr>
                                        <p:cTn id="26" dur="166" decel="50000">
                                          <p:stCondLst>
                                            <p:cond delay="1338"/>
                                          </p:stCondLst>
                                        </p:cTn>
                                        <p:tgtEl>
                                          <p:spTgt spid="3">
                                            <p:txEl>
                                              <p:pRg st="2" end="2"/>
                                            </p:txEl>
                                          </p:spTgt>
                                        </p:tgtEl>
                                      </p:cBhvr>
                                      <p:to x="100000" y="100000"/>
                                    </p:animScale>
                                    <p:animScale>
                                      <p:cBhvr>
                                        <p:cTn id="27" dur="26">
                                          <p:stCondLst>
                                            <p:cond delay="1642"/>
                                          </p:stCondLst>
                                        </p:cTn>
                                        <p:tgtEl>
                                          <p:spTgt spid="3">
                                            <p:txEl>
                                              <p:pRg st="2" end="2"/>
                                            </p:txEl>
                                          </p:spTgt>
                                        </p:tgtEl>
                                      </p:cBhvr>
                                      <p:to x="100000" y="90000"/>
                                    </p:animScale>
                                    <p:animScale>
                                      <p:cBhvr>
                                        <p:cTn id="28" dur="166" decel="50000">
                                          <p:stCondLst>
                                            <p:cond delay="1668"/>
                                          </p:stCondLst>
                                        </p:cTn>
                                        <p:tgtEl>
                                          <p:spTgt spid="3">
                                            <p:txEl>
                                              <p:pRg st="2" end="2"/>
                                            </p:txEl>
                                          </p:spTgt>
                                        </p:tgtEl>
                                      </p:cBhvr>
                                      <p:to x="100000" y="100000"/>
                                    </p:animScale>
                                    <p:animScale>
                                      <p:cBhvr>
                                        <p:cTn id="29" dur="26">
                                          <p:stCondLst>
                                            <p:cond delay="1808"/>
                                          </p:stCondLst>
                                        </p:cTn>
                                        <p:tgtEl>
                                          <p:spTgt spid="3">
                                            <p:txEl>
                                              <p:pRg st="2" end="2"/>
                                            </p:txEl>
                                          </p:spTgt>
                                        </p:tgtEl>
                                      </p:cBhvr>
                                      <p:to x="100000" y="95000"/>
                                    </p:animScale>
                                    <p:animScale>
                                      <p:cBhvr>
                                        <p:cTn id="30" dur="166" decel="50000">
                                          <p:stCondLst>
                                            <p:cond delay="1834"/>
                                          </p:stCondLst>
                                        </p:cTn>
                                        <p:tgtEl>
                                          <p:spTgt spid="3">
                                            <p:txEl>
                                              <p:pRg st="2" end="2"/>
                                            </p:txEl>
                                          </p:spTgt>
                                        </p:tgtEl>
                                      </p:cBhvr>
                                      <p:to x="100000" y="100000"/>
                                    </p:animScale>
                                  </p:childTnLst>
                                </p:cTn>
                              </p:par>
                              <p:par>
                                <p:cTn id="31" presetID="26" presetClass="entr" presetSubtype="0" fill="hold"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ipe(down)">
                                      <p:cBhvr>
                                        <p:cTn id="33" dur="580">
                                          <p:stCondLst>
                                            <p:cond delay="0"/>
                                          </p:stCondLst>
                                        </p:cTn>
                                        <p:tgtEl>
                                          <p:spTgt spid="3">
                                            <p:txEl>
                                              <p:pRg st="3" end="3"/>
                                            </p:txEl>
                                          </p:spTgt>
                                        </p:tgtEl>
                                      </p:cBhvr>
                                    </p:animEffect>
                                    <p:anim calcmode="lin" valueType="num">
                                      <p:cBhvr>
                                        <p:cTn id="3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9" dur="26">
                                          <p:stCondLst>
                                            <p:cond delay="650"/>
                                          </p:stCondLst>
                                        </p:cTn>
                                        <p:tgtEl>
                                          <p:spTgt spid="3">
                                            <p:txEl>
                                              <p:pRg st="3" end="3"/>
                                            </p:txEl>
                                          </p:spTgt>
                                        </p:tgtEl>
                                      </p:cBhvr>
                                      <p:to x="100000" y="60000"/>
                                    </p:animScale>
                                    <p:animScale>
                                      <p:cBhvr>
                                        <p:cTn id="40" dur="166" decel="50000">
                                          <p:stCondLst>
                                            <p:cond delay="676"/>
                                          </p:stCondLst>
                                        </p:cTn>
                                        <p:tgtEl>
                                          <p:spTgt spid="3">
                                            <p:txEl>
                                              <p:pRg st="3" end="3"/>
                                            </p:txEl>
                                          </p:spTgt>
                                        </p:tgtEl>
                                      </p:cBhvr>
                                      <p:to x="100000" y="100000"/>
                                    </p:animScale>
                                    <p:animScale>
                                      <p:cBhvr>
                                        <p:cTn id="41" dur="26">
                                          <p:stCondLst>
                                            <p:cond delay="1312"/>
                                          </p:stCondLst>
                                        </p:cTn>
                                        <p:tgtEl>
                                          <p:spTgt spid="3">
                                            <p:txEl>
                                              <p:pRg st="3" end="3"/>
                                            </p:txEl>
                                          </p:spTgt>
                                        </p:tgtEl>
                                      </p:cBhvr>
                                      <p:to x="100000" y="80000"/>
                                    </p:animScale>
                                    <p:animScale>
                                      <p:cBhvr>
                                        <p:cTn id="42" dur="166" decel="50000">
                                          <p:stCondLst>
                                            <p:cond delay="1338"/>
                                          </p:stCondLst>
                                        </p:cTn>
                                        <p:tgtEl>
                                          <p:spTgt spid="3">
                                            <p:txEl>
                                              <p:pRg st="3" end="3"/>
                                            </p:txEl>
                                          </p:spTgt>
                                        </p:tgtEl>
                                      </p:cBhvr>
                                      <p:to x="100000" y="100000"/>
                                    </p:animScale>
                                    <p:animScale>
                                      <p:cBhvr>
                                        <p:cTn id="43" dur="26">
                                          <p:stCondLst>
                                            <p:cond delay="1642"/>
                                          </p:stCondLst>
                                        </p:cTn>
                                        <p:tgtEl>
                                          <p:spTgt spid="3">
                                            <p:txEl>
                                              <p:pRg st="3" end="3"/>
                                            </p:txEl>
                                          </p:spTgt>
                                        </p:tgtEl>
                                      </p:cBhvr>
                                      <p:to x="100000" y="90000"/>
                                    </p:animScale>
                                    <p:animScale>
                                      <p:cBhvr>
                                        <p:cTn id="44" dur="166" decel="50000">
                                          <p:stCondLst>
                                            <p:cond delay="1668"/>
                                          </p:stCondLst>
                                        </p:cTn>
                                        <p:tgtEl>
                                          <p:spTgt spid="3">
                                            <p:txEl>
                                              <p:pRg st="3" end="3"/>
                                            </p:txEl>
                                          </p:spTgt>
                                        </p:tgtEl>
                                      </p:cBhvr>
                                      <p:to x="100000" y="100000"/>
                                    </p:animScale>
                                    <p:animScale>
                                      <p:cBhvr>
                                        <p:cTn id="45" dur="26">
                                          <p:stCondLst>
                                            <p:cond delay="1808"/>
                                          </p:stCondLst>
                                        </p:cTn>
                                        <p:tgtEl>
                                          <p:spTgt spid="3">
                                            <p:txEl>
                                              <p:pRg st="3" end="3"/>
                                            </p:txEl>
                                          </p:spTgt>
                                        </p:tgtEl>
                                      </p:cBhvr>
                                      <p:to x="100000" y="95000"/>
                                    </p:animScale>
                                    <p:animScale>
                                      <p:cBhvr>
                                        <p:cTn id="4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ticario">
  <a:themeElements>
    <a:clrScheme name="Boticario">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Boticario">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oticario">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225</TotalTime>
  <Words>992</Words>
  <Application>Microsoft Office PowerPoint</Application>
  <PresentationFormat>Presentación en pantalla (4:3)</PresentationFormat>
  <Paragraphs>33</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Boticario</vt:lpstr>
      <vt:lpstr>Presentación de PowerPoint</vt:lpstr>
      <vt:lpstr>El desafió de Jesús</vt:lpstr>
      <vt:lpstr>¿Qué significa mirar hacia atrás?</vt:lpstr>
      <vt:lpstr>Al igual que la esposa de Lot, cuando miramos hacia atrás, estamos mirando el mundo, pero para tener éxito en el camino de Dios se requiere mantener nuestros ojos en Jesús y con convicción. </vt:lpstr>
      <vt:lpstr>Como cristianos no podemos ir en dirección del Reino con nuestra atención desviada hacia otra parte. Debemos estar preparados para poner a Dios primero en todo.</vt:lpstr>
      <vt:lpstr>En cuanto a Pedro vemos otro ejemplo.</vt:lpstr>
      <vt:lpstr>En nuestro caminar cristiano, debemos mantener nuestros ojos fijos en Jesús. Debemos darnos cuenta de que el Señor está en control de nuestra vida. Debemos recordar que el pasado está muerto y enterrado.</vt:lpstr>
      <vt:lpstr>Tenemos que pedirle a Dios que es lo que Él quiere que hagamos hoy, y dejar atrás el pasado. </vt:lpstr>
      <vt:lpstr>En Génesis 22:7-8, cuando Isaac preguntó a su padre:</vt:lpstr>
      <vt:lpstr>Y Jesús le dijo:  «Ninguno que poniendo su mano en el arado mira hacia atrás, es apto para el reino de Dios». </vt:lpstr>
      <vt:lpstr>En Luc.9:51, dice que  Jesús había afirmado “su rostro para ir a Jerusalén” (y cualquiera que pensara seguirle, indispensablemente debía ser firme en su decisión).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MIRE HACIA ATRÁS</dc:title>
  <dc:creator>FAMILIA FIERRO CH</dc:creator>
  <cp:lastModifiedBy>FAMILIA FIERRO CH</cp:lastModifiedBy>
  <cp:revision>36</cp:revision>
  <dcterms:created xsi:type="dcterms:W3CDTF">2013-02-13T10:57:23Z</dcterms:created>
  <dcterms:modified xsi:type="dcterms:W3CDTF">2014-03-12T12:12:00Z</dcterms:modified>
</cp:coreProperties>
</file>